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Source Sans Pro" panose="020B0503030403020204" pitchFamily="34" charset="0"/>
      <p:regular r:id="rId59"/>
      <p:bold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1032" y="52"/>
      </p:cViewPr>
      <p:guideLst>
        <p:guide orient="horz" pos="1620"/>
        <p:guide pos="2880"/>
        <p:guide pos="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9275" y="343802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 i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3075" y="992400"/>
            <a:ext cx="568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447725" y="3020700"/>
            <a:ext cx="7233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5600" y="152400"/>
            <a:ext cx="2715887" cy="27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200" y="8664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625" y="3678151"/>
            <a:ext cx="2130598" cy="21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724" y="4556824"/>
            <a:ext cx="2512000" cy="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4_1_1_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-1796500" y="-959226"/>
            <a:ext cx="3940412" cy="4188043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</p:sp>
      <p:cxnSp>
        <p:nvCxnSpPr>
          <p:cNvPr id="93" name="Google Shape;93;p11"/>
          <p:cNvCxnSpPr/>
          <p:nvPr/>
        </p:nvCxnSpPr>
        <p:spPr>
          <a:xfrm>
            <a:off x="842707" y="2786250"/>
            <a:ext cx="0" cy="236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4" name="Google Shape;94;p11"/>
          <p:cNvCxnSpPr/>
          <p:nvPr/>
        </p:nvCxnSpPr>
        <p:spPr>
          <a:xfrm>
            <a:off x="3480607" y="2786250"/>
            <a:ext cx="0" cy="236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" name="Google Shape;95;p11"/>
          <p:cNvCxnSpPr/>
          <p:nvPr/>
        </p:nvCxnSpPr>
        <p:spPr>
          <a:xfrm>
            <a:off x="6096007" y="2786250"/>
            <a:ext cx="0" cy="236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" name="Google Shape;96;p11"/>
          <p:cNvCxnSpPr/>
          <p:nvPr/>
        </p:nvCxnSpPr>
        <p:spPr>
          <a:xfrm rot="10800000">
            <a:off x="2138100" y="2297251"/>
            <a:ext cx="0" cy="255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" name="Google Shape;97;p11"/>
          <p:cNvCxnSpPr/>
          <p:nvPr/>
        </p:nvCxnSpPr>
        <p:spPr>
          <a:xfrm rot="10800000">
            <a:off x="4776000" y="2297251"/>
            <a:ext cx="0" cy="255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" name="Google Shape;98;p11"/>
          <p:cNvCxnSpPr/>
          <p:nvPr/>
        </p:nvCxnSpPr>
        <p:spPr>
          <a:xfrm rot="10800000">
            <a:off x="7391400" y="2297251"/>
            <a:ext cx="0" cy="255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633375" y="2467925"/>
            <a:ext cx="1349100" cy="38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1951889" y="2467925"/>
            <a:ext cx="1349100" cy="384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3270403" y="2467925"/>
            <a:ext cx="1349100" cy="384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4588917" y="2467925"/>
            <a:ext cx="1349100" cy="384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5907431" y="2467925"/>
            <a:ext cx="1349100" cy="384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7225945" y="2467925"/>
            <a:ext cx="1349100" cy="38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2"/>
          </p:nvPr>
        </p:nvSpPr>
        <p:spPr>
          <a:xfrm>
            <a:off x="2097875" y="111007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3"/>
          </p:nvPr>
        </p:nvSpPr>
        <p:spPr>
          <a:xfrm>
            <a:off x="4724700" y="111007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4"/>
          </p:nvPr>
        </p:nvSpPr>
        <p:spPr>
          <a:xfrm>
            <a:off x="7351525" y="111007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5"/>
          </p:nvPr>
        </p:nvSpPr>
        <p:spPr>
          <a:xfrm>
            <a:off x="805725" y="311712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6"/>
          </p:nvPr>
        </p:nvSpPr>
        <p:spPr>
          <a:xfrm>
            <a:off x="3432550" y="311712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7"/>
          </p:nvPr>
        </p:nvSpPr>
        <p:spPr>
          <a:xfrm>
            <a:off x="6059375" y="3117125"/>
            <a:ext cx="1087800" cy="105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left rule">
  <p:cSld name="TITLE_4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2"/>
          <p:cNvCxnSpPr/>
          <p:nvPr/>
        </p:nvCxnSpPr>
        <p:spPr>
          <a:xfrm>
            <a:off x="529825" y="1206450"/>
            <a:ext cx="0" cy="27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2"/>
          <p:cNvCxnSpPr/>
          <p:nvPr/>
        </p:nvCxnSpPr>
        <p:spPr>
          <a:xfrm>
            <a:off x="3362650" y="1206450"/>
            <a:ext cx="0" cy="27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2"/>
          <p:cNvCxnSpPr/>
          <p:nvPr/>
        </p:nvCxnSpPr>
        <p:spPr>
          <a:xfrm>
            <a:off x="6195475" y="1206450"/>
            <a:ext cx="0" cy="27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2"/>
          <p:cNvSpPr txBox="1"/>
          <p:nvPr/>
        </p:nvSpPr>
        <p:spPr>
          <a:xfrm>
            <a:off x="714875" y="1663450"/>
            <a:ext cx="2424300" cy="22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2"/>
          </p:nvPr>
        </p:nvSpPr>
        <p:spPr>
          <a:xfrm>
            <a:off x="688825" y="1134050"/>
            <a:ext cx="2511900" cy="4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body" idx="3"/>
          </p:nvPr>
        </p:nvSpPr>
        <p:spPr>
          <a:xfrm>
            <a:off x="688825" y="1671075"/>
            <a:ext cx="2511900" cy="22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4"/>
          </p:nvPr>
        </p:nvSpPr>
        <p:spPr>
          <a:xfrm>
            <a:off x="3526300" y="1134050"/>
            <a:ext cx="2511900" cy="4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5"/>
          </p:nvPr>
        </p:nvSpPr>
        <p:spPr>
          <a:xfrm>
            <a:off x="3526300" y="1671075"/>
            <a:ext cx="2511900" cy="22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6"/>
          </p:nvPr>
        </p:nvSpPr>
        <p:spPr>
          <a:xfrm>
            <a:off x="6363775" y="1134050"/>
            <a:ext cx="2511900" cy="4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7"/>
          </p:nvPr>
        </p:nvSpPr>
        <p:spPr>
          <a:xfrm>
            <a:off x="6363775" y="1671075"/>
            <a:ext cx="2511900" cy="22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+ photo">
  <p:cSld name="MAIN_POINT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4089400" y="1013175"/>
            <a:ext cx="46485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>
            <a:spLocks noGrp="1"/>
          </p:cNvSpPr>
          <p:nvPr>
            <p:ph type="pic" idx="2"/>
          </p:nvPr>
        </p:nvSpPr>
        <p:spPr>
          <a:xfrm>
            <a:off x="-1200325" y="0"/>
            <a:ext cx="4248300" cy="51435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12941"/>
              </a:srgbClr>
            </a:outerShdw>
          </a:effectLst>
        </p:spPr>
      </p: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5100" y="1118150"/>
            <a:ext cx="357101" cy="3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 3 1">
  <p:cSld name="MAIN_POINT_2_2_1_1_1"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>
            <a:spLocks noGrp="1"/>
          </p:cNvSpPr>
          <p:nvPr>
            <p:ph type="pic" idx="2"/>
          </p:nvPr>
        </p:nvSpPr>
        <p:spPr>
          <a:xfrm>
            <a:off x="-95250" y="-155150"/>
            <a:ext cx="9334500" cy="54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3975" y="1296782"/>
            <a:ext cx="6096025" cy="254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lank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 2">
  <p:cSld name="MAIN_POINT_2_2_1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>
            <a:spLocks noGrp="1"/>
          </p:cNvSpPr>
          <p:nvPr>
            <p:ph type="pic" idx="2"/>
          </p:nvPr>
        </p:nvSpPr>
        <p:spPr>
          <a:xfrm>
            <a:off x="2582350" y="-118525"/>
            <a:ext cx="7450800" cy="53805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Photo ">
  <p:cSld name="MAIN_POINT_2_2_2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>
            <a:spLocks noGrp="1"/>
          </p:cNvSpPr>
          <p:nvPr>
            <p:ph type="pic" idx="2"/>
          </p:nvPr>
        </p:nvSpPr>
        <p:spPr>
          <a:xfrm>
            <a:off x="2072600" y="-1085850"/>
            <a:ext cx="10098000" cy="73152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7843"/>
              </a:srgbClr>
            </a:outerShdw>
          </a:effectLst>
        </p:spPr>
      </p:sp>
      <p:sp>
        <p:nvSpPr>
          <p:cNvPr id="152" name="Google Shape;152;p17"/>
          <p:cNvSpPr>
            <a:spLocks noGrp="1"/>
          </p:cNvSpPr>
          <p:nvPr>
            <p:ph type="pic" idx="3"/>
          </p:nvPr>
        </p:nvSpPr>
        <p:spPr>
          <a:xfrm>
            <a:off x="-3748850" y="-1085850"/>
            <a:ext cx="10098000" cy="73152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/>
          </p:nvPr>
        </p:nvSpPr>
        <p:spPr>
          <a:xfrm>
            <a:off x="2093850" y="859575"/>
            <a:ext cx="4956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7188" y="4400095"/>
            <a:ext cx="2829624" cy="3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t="19112"/>
          <a:stretch/>
        </p:blipFill>
        <p:spPr>
          <a:xfrm>
            <a:off x="-1530325" y="3251200"/>
            <a:ext cx="12103050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SECTION_HEADER_1_1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None/>
              <a:defRPr sz="6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5372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oxes">
  <p:cSld name="TITLE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654225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62892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071559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65425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2"/>
          </p:nvPr>
        </p:nvSpPr>
        <p:spPr>
          <a:xfrm>
            <a:off x="336290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6071575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1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">
  <p:cSld name="MAIN_POINT_2_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>
            <a:off x="2633150" y="-127000"/>
            <a:ext cx="7450800" cy="53976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 3">
  <p:cSld name="MAIN_POINT_2_2_1_1">
    <p:bg>
      <p:bgPr>
        <a:solidFill>
          <a:srgbClr val="00000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3"/>
          <p:cNvSpPr>
            <a:spLocks noGrp="1"/>
          </p:cNvSpPr>
          <p:nvPr>
            <p:ph type="pic" idx="2"/>
          </p:nvPr>
        </p:nvSpPr>
        <p:spPr>
          <a:xfrm>
            <a:off x="2582350" y="-118525"/>
            <a:ext cx="7450800" cy="53805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61000" y="-15775"/>
            <a:ext cx="5175052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CUSTOM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308" r="298"/>
          <a:stretch/>
        </p:blipFill>
        <p:spPr>
          <a:xfrm>
            <a:off x="-196217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4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38675" y="1089250"/>
            <a:ext cx="57909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2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58">
          <p15:clr>
            <a:srgbClr val="FA7B17"/>
          </p15:clr>
        </p15:guide>
        <p15:guide id="2" pos="40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ITLE_4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3436275" y="-101925"/>
            <a:ext cx="5839800" cy="5470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33375" y="662500"/>
            <a:ext cx="24147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 idx="3"/>
          </p:nvPr>
        </p:nvSpPr>
        <p:spPr>
          <a:xfrm>
            <a:off x="633375" y="1897100"/>
            <a:ext cx="2414700" cy="2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s">
  <p:cSld name="TITLE_4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3415100" y="2578600"/>
            <a:ext cx="5808900" cy="2730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8"/>
          <p:cNvSpPr>
            <a:spLocks noGrp="1"/>
          </p:cNvSpPr>
          <p:nvPr>
            <p:ph type="pic" idx="3"/>
          </p:nvPr>
        </p:nvSpPr>
        <p:spPr>
          <a:xfrm>
            <a:off x="3415100" y="-123775"/>
            <a:ext cx="3399300" cy="2637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8"/>
          <p:cNvSpPr>
            <a:spLocks noGrp="1"/>
          </p:cNvSpPr>
          <p:nvPr>
            <p:ph type="pic" idx="4"/>
          </p:nvPr>
        </p:nvSpPr>
        <p:spPr>
          <a:xfrm>
            <a:off x="6901675" y="-123775"/>
            <a:ext cx="2322300" cy="2637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33375" y="662500"/>
            <a:ext cx="24147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 idx="5"/>
          </p:nvPr>
        </p:nvSpPr>
        <p:spPr>
          <a:xfrm>
            <a:off x="633375" y="1897100"/>
            <a:ext cx="2414700" cy="2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ITLE_4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638675" y="1089250"/>
            <a:ext cx="31836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089400" y="1089250"/>
            <a:ext cx="31836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elements">
  <p:cSld name="TITLE_4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380998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1" name="Google Shape;71;p10"/>
          <p:cNvSpPr/>
          <p:nvPr/>
        </p:nvSpPr>
        <p:spPr>
          <a:xfrm>
            <a:off x="26795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>
            <a:off x="4367573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subTitle" idx="2"/>
          </p:nvPr>
        </p:nvSpPr>
        <p:spPr>
          <a:xfrm>
            <a:off x="1746200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164125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601980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 idx="3" hasCustomPrompt="1"/>
          </p:nvPr>
        </p:nvSpPr>
        <p:spPr>
          <a:xfrm>
            <a:off x="1746201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4"/>
          </p:nvPr>
        </p:nvSpPr>
        <p:spPr>
          <a:xfrm>
            <a:off x="5732775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5" hasCustomPrompt="1"/>
          </p:nvPr>
        </p:nvSpPr>
        <p:spPr>
          <a:xfrm>
            <a:off x="5732776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6"/>
          </p:nvPr>
        </p:nvSpPr>
        <p:spPr>
          <a:xfrm>
            <a:off x="117356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7" hasCustomPrompt="1"/>
          </p:nvPr>
        </p:nvSpPr>
        <p:spPr>
          <a:xfrm>
            <a:off x="116586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8"/>
          </p:nvPr>
        </p:nvSpPr>
        <p:spPr>
          <a:xfrm>
            <a:off x="4069736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 idx="9" hasCustomPrompt="1"/>
          </p:nvPr>
        </p:nvSpPr>
        <p:spPr>
          <a:xfrm>
            <a:off x="4062044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13"/>
          </p:nvPr>
        </p:nvSpPr>
        <p:spPr>
          <a:xfrm>
            <a:off x="692541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14" hasCustomPrompt="1"/>
          </p:nvPr>
        </p:nvSpPr>
        <p:spPr>
          <a:xfrm>
            <a:off x="691771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sz="3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1975" y="1719075"/>
            <a:ext cx="76230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9997" y="4297674"/>
            <a:ext cx="765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960">
          <p15:clr>
            <a:srgbClr val="EA4335"/>
          </p15:clr>
        </p15:guide>
        <p15:guide id="3" pos="1920">
          <p15:clr>
            <a:srgbClr val="EA4335"/>
          </p15:clr>
        </p15:guide>
        <p15:guide id="4" pos="3840">
          <p15:clr>
            <a:srgbClr val="EA4335"/>
          </p15:clr>
        </p15:guide>
        <p15:guide id="5" pos="4800">
          <p15:clr>
            <a:srgbClr val="EA4335"/>
          </p15:clr>
        </p15:guide>
        <p15:guide id="6" orient="horz" pos="541">
          <p15:clr>
            <a:srgbClr val="EA4335"/>
          </p15:clr>
        </p15:guide>
        <p15:guide id="7" orient="horz" pos="1083">
          <p15:clr>
            <a:srgbClr val="EA4335"/>
          </p15:clr>
        </p15:guide>
        <p15:guide id="8" orient="horz" pos="1624">
          <p15:clr>
            <a:srgbClr val="EA4335"/>
          </p15:clr>
        </p15:guide>
        <p15:guide id="9" orient="horz" pos="2166">
          <p15:clr>
            <a:srgbClr val="EA4335"/>
          </p15:clr>
        </p15:guide>
        <p15:guide id="10" orient="horz" pos="2707">
          <p15:clr>
            <a:srgbClr val="EA4335"/>
          </p15:clr>
        </p15:guide>
        <p15:guide id="11" pos="480">
          <p15:clr>
            <a:srgbClr val="EA4335"/>
          </p15:clr>
        </p15:guide>
        <p15:guide id="12" pos="1440">
          <p15:clr>
            <a:srgbClr val="EA4335"/>
          </p15:clr>
        </p15:guide>
        <p15:guide id="13" pos="2408">
          <p15:clr>
            <a:srgbClr val="EA4335"/>
          </p15:clr>
        </p15:guide>
        <p15:guide id="14" pos="4320">
          <p15:clr>
            <a:srgbClr val="EA4335"/>
          </p15:clr>
        </p15:guide>
        <p15:guide id="15" pos="3358">
          <p15:clr>
            <a:srgbClr val="EA4335"/>
          </p15:clr>
        </p15:guide>
        <p15:guide id="16" pos="528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From Code to Causality to LLMs</a:t>
            </a:r>
            <a:br/>
            <a:br/>
            <a:r>
              <a:t>CCJS 418E - Week 15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200"/>
            </a:pPr>
            <a:r>
              <a:t>What If?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  <p:pic>
        <p:nvPicPr>
          <p:cNvPr id="6" name="Picture 5" descr="A robot in a suit and hat at a desk&#10;&#10;Description automatically generated">
            <a:extLst>
              <a:ext uri="{FF2B5EF4-FFF2-40B4-BE49-F238E27FC236}">
                <a16:creationId xmlns:a16="http://schemas.microsoft.com/office/drawing/2014/main" id="{0A4AA865-2D89-75D5-ED84-649DF7DA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38" y="626070"/>
            <a:ext cx="6160171" cy="33600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What does this return?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Given these </a:t>
            </a:r>
            <a:r>
              <a:rPr dirty="0" err="1"/>
              <a:t>dataframes</a:t>
            </a:r>
            <a:r>
              <a:rPr dirty="0"/>
              <a:t>:</a:t>
            </a:r>
          </a:p>
          <a:p>
            <a:pPr>
              <a:defRPr sz="1400"/>
            </a:pPr>
            <a:endParaRPr dirty="0"/>
          </a:p>
          <a:p>
            <a:pPr marL="76200" indent="0">
              <a:buNone/>
              <a:defRPr sz="1400"/>
            </a:pPr>
            <a:r>
              <a:rPr dirty="0"/>
              <a:t>df1:                      </a:t>
            </a:r>
            <a:r>
              <a:rPr lang="en-US" dirty="0"/>
              <a:t>                               </a:t>
            </a:r>
            <a:r>
              <a:rPr dirty="0"/>
              <a:t>df2:</a:t>
            </a:r>
            <a:endParaRPr lang="en-US" dirty="0"/>
          </a:p>
          <a:p>
            <a:pPr marL="76200" indent="0">
              <a:buNone/>
              <a:defRPr sz="1400"/>
            </a:pPr>
            <a:r>
              <a:rPr lang="en-US" dirty="0"/>
              <a:t>      </a:t>
            </a:r>
            <a:r>
              <a:rPr dirty="0"/>
              <a:t>date        complaints    </a:t>
            </a:r>
            <a:r>
              <a:rPr lang="en-US" dirty="0"/>
              <a:t>                            </a:t>
            </a:r>
            <a:r>
              <a:rPr dirty="0"/>
              <a:t>date        </a:t>
            </a:r>
            <a:r>
              <a:rPr lang="en-US" dirty="0"/>
              <a:t>      </a:t>
            </a:r>
            <a:r>
              <a:rPr dirty="0"/>
              <a:t>game</a:t>
            </a:r>
          </a:p>
          <a:p>
            <a:pPr marL="76200" indent="0">
              <a:buNone/>
              <a:defRPr sz="1400"/>
            </a:pPr>
            <a:r>
              <a:rPr dirty="0"/>
              <a:t>2023-05-01  </a:t>
            </a:r>
            <a:r>
              <a:rPr lang="en-US" dirty="0"/>
              <a:t>     </a:t>
            </a:r>
            <a:r>
              <a:rPr dirty="0"/>
              <a:t>100           </a:t>
            </a:r>
            <a:r>
              <a:rPr lang="en-US" dirty="0"/>
              <a:t>                         </a:t>
            </a:r>
            <a:r>
              <a:rPr dirty="0"/>
              <a:t>2023-05-01  Yankees</a:t>
            </a:r>
          </a:p>
          <a:p>
            <a:pPr marL="76200" indent="0">
              <a:buNone/>
              <a:defRPr sz="1400"/>
            </a:pPr>
            <a:r>
              <a:rPr dirty="0"/>
              <a:t>2023-05-02  </a:t>
            </a:r>
            <a:r>
              <a:rPr lang="en-US" dirty="0"/>
              <a:t>     </a:t>
            </a:r>
            <a:r>
              <a:rPr dirty="0"/>
              <a:t>150           </a:t>
            </a:r>
            <a:r>
              <a:rPr lang="en-US" dirty="0"/>
              <a:t>                         </a:t>
            </a:r>
            <a:r>
              <a:rPr dirty="0"/>
              <a:t>2023-05-03  Yankees</a:t>
            </a:r>
          </a:p>
          <a:p>
            <a:pPr marL="76200" indent="0">
              <a:buNone/>
              <a:defRPr sz="1400"/>
            </a:pPr>
            <a:r>
              <a:rPr dirty="0"/>
              <a:t>2023-05-03  </a:t>
            </a:r>
            <a:r>
              <a:rPr lang="en-US" dirty="0"/>
              <a:t>     </a:t>
            </a:r>
            <a:r>
              <a:rPr dirty="0"/>
              <a:t>120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df1.merge(df2, on='date', how='inner')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What if I changed 'inner' to 'left'?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Original (inner):</a:t>
            </a:r>
          </a:p>
          <a:p>
            <a:pPr lvl="1">
              <a:defRPr sz="1400"/>
            </a:pPr>
            <a:r>
              <a:t>Only rows where date matches in BOTH: 05-01 and 05-03</a:t>
            </a:r>
          </a:p>
          <a:p>
            <a:pPr lvl="1">
              <a:defRPr sz="1400"/>
            </a:pPr>
            <a:r>
              <a:t>2 rows returned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Changed (left):</a:t>
            </a:r>
          </a:p>
          <a:p>
            <a:pPr lvl="1">
              <a:defRPr sz="1400"/>
            </a:pPr>
            <a:r>
              <a:t>ALL rows from df1, with game info where available</a:t>
            </a:r>
          </a:p>
          <a:p>
            <a:pPr lvl="1">
              <a:defRPr sz="1400"/>
            </a:pPr>
            <a:r>
              <a:t>3 rows returned, 05-02 has NaN for game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Inner = only matches. Left = keep everything from left table.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4: What does this return?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Given this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df</a:t>
            </a:r>
            <a:r>
              <a:rPr dirty="0"/>
              <a:t>:</a:t>
            </a:r>
          </a:p>
          <a:p>
            <a:pPr>
              <a:defRPr sz="1400"/>
            </a:pPr>
            <a:endParaRPr dirty="0"/>
          </a:p>
          <a:p>
            <a:pPr marL="76200" indent="0">
              <a:buNone/>
              <a:defRPr sz="1400"/>
            </a:pPr>
            <a:r>
              <a:rPr dirty="0"/>
              <a:t>date                  </a:t>
            </a:r>
            <a:r>
              <a:rPr lang="en-US" dirty="0"/>
              <a:t>                   </a:t>
            </a:r>
            <a:r>
              <a:rPr dirty="0"/>
              <a:t>complaints</a:t>
            </a:r>
          </a:p>
          <a:p>
            <a:pPr marL="76200" indent="0">
              <a:buNone/>
              <a:defRPr sz="1400"/>
            </a:pPr>
            <a:r>
              <a:rPr dirty="0"/>
              <a:t>2023-05-01 08:00:00   </a:t>
            </a:r>
            <a:r>
              <a:rPr lang="en-US" dirty="0"/>
              <a:t>           </a:t>
            </a:r>
            <a:r>
              <a:rPr dirty="0"/>
              <a:t>10</a:t>
            </a:r>
          </a:p>
          <a:p>
            <a:pPr marL="76200" indent="0">
              <a:buNone/>
              <a:defRPr sz="1400"/>
            </a:pPr>
            <a:r>
              <a:rPr dirty="0"/>
              <a:t>2023-05-01 14:00:00   </a:t>
            </a:r>
            <a:r>
              <a:rPr lang="en-US" dirty="0"/>
              <a:t>           </a:t>
            </a:r>
            <a:r>
              <a:rPr dirty="0"/>
              <a:t>15</a:t>
            </a:r>
          </a:p>
          <a:p>
            <a:pPr marL="76200" indent="0">
              <a:buNone/>
              <a:defRPr sz="1400"/>
            </a:pPr>
            <a:r>
              <a:rPr dirty="0"/>
              <a:t>2023-05-02 09:00:00   </a:t>
            </a:r>
            <a:r>
              <a:rPr lang="en-US" dirty="0"/>
              <a:t>           </a:t>
            </a:r>
            <a:r>
              <a:rPr dirty="0"/>
              <a:t>20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 err="1"/>
              <a:t>df</a:t>
            </a:r>
            <a:r>
              <a:rPr dirty="0"/>
              <a:t>['date'].</a:t>
            </a:r>
            <a:r>
              <a:rPr dirty="0" err="1"/>
              <a:t>dt.date.value_counts</a:t>
            </a:r>
            <a:r>
              <a:rPr dirty="0"/>
              <a:t>()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What if I used .</a:t>
            </a:r>
            <a:r>
              <a:rPr dirty="0" err="1"/>
              <a:t>dt.hour</a:t>
            </a:r>
            <a:r>
              <a:rPr dirty="0"/>
              <a:t> instead of .</a:t>
            </a:r>
            <a:r>
              <a:rPr dirty="0" err="1"/>
              <a:t>dt.date</a:t>
            </a:r>
            <a:r>
              <a:rPr dirty="0"/>
              <a:t>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4: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Original (.dt.date):</a:t>
            </a:r>
          </a:p>
          <a:p>
            <a:pPr lvl="1">
              <a:defRPr sz="1400"/>
            </a:pPr>
            <a:r>
              <a:t>Counts by day: 2023-05-01: 2, 2023-05-02: 1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Changed (.dt.hour):</a:t>
            </a:r>
          </a:p>
          <a:p>
            <a:pPr lvl="1">
              <a:defRPr sz="1400"/>
            </a:pPr>
            <a:r>
              <a:t>Counts by hour: 8: 1, 14: 1, 9: 1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.dt.date extracts the day, .dt.hour extracts the hour.</a:t>
            </a:r>
          </a:p>
          <a:p>
            <a:pPr>
              <a:defRPr sz="1400"/>
            </a:pPr>
            <a:r>
              <a:t>Same data, completely different analysis.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What You Just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You traced through code in your head.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predicted what would happen.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asked "what if" and reasoned through the change.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This is computational thinking in action.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From Code to the Real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Same skill, different domain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The Same Mental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In code:</a:t>
            </a:r>
          </a:p>
          <a:p>
            <a:pPr lvl="1">
              <a:defRPr sz="1400"/>
            </a:pPr>
            <a:r>
              <a:t>"What if I changed this variable?"</a:t>
            </a:r>
          </a:p>
          <a:p>
            <a:pPr lvl="1">
              <a:defRPr sz="1400"/>
            </a:pPr>
            <a:r>
              <a:t>You trace through and predict the result.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In the real world:</a:t>
            </a:r>
          </a:p>
          <a:p>
            <a:pPr lvl="1">
              <a:defRPr sz="1400"/>
            </a:pPr>
            <a:r>
              <a:t>"What if this event hadn't happened?"</a:t>
            </a:r>
          </a:p>
          <a:p>
            <a:pPr lvl="1">
              <a:defRPr sz="1400"/>
            </a:pPr>
            <a:r>
              <a:t>You think through cause and effect.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Causal Thinking = "What If" About the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74" y="1089250"/>
            <a:ext cx="7306907" cy="3114900"/>
          </a:xfrm>
        </p:spPr>
        <p:txBody>
          <a:bodyPr/>
          <a:lstStyle/>
          <a:p>
            <a:pPr>
              <a:defRPr sz="1400"/>
            </a:pPr>
            <a:r>
              <a:rPr dirty="0"/>
              <a:t>Do Yankees games cause more noise complaints?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That's really asking: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"What if the Yankees game hadn't happened —</a:t>
            </a:r>
            <a:r>
              <a:rPr lang="en-US" dirty="0"/>
              <a:t>  </a:t>
            </a:r>
            <a:r>
              <a:rPr dirty="0"/>
              <a:t>would noise complaints be different?"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You Can't Run the World Twice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75" y="1089250"/>
            <a:ext cx="7826452" cy="3114900"/>
          </a:xfrm>
        </p:spPr>
        <p:txBody>
          <a:bodyPr/>
          <a:lstStyle/>
          <a:p>
            <a:pPr>
              <a:defRPr sz="1400"/>
            </a:pPr>
            <a:r>
              <a:rPr dirty="0"/>
              <a:t>With code, you can test your "what if":</a:t>
            </a:r>
          </a:p>
          <a:p>
            <a:pPr lvl="1">
              <a:defRPr sz="1400"/>
            </a:pPr>
            <a:r>
              <a:rPr dirty="0"/>
              <a:t>Change the variable, run it again, see what happens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With the real world, you can't:</a:t>
            </a:r>
          </a:p>
          <a:p>
            <a:pPr lvl="1">
              <a:defRPr sz="1400"/>
            </a:pPr>
            <a:r>
              <a:rPr dirty="0"/>
              <a:t>You can't replay Tuesday without the Yankees game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So you have to simulate in your head —</a:t>
            </a:r>
            <a:r>
              <a:rPr lang="en-US" dirty="0"/>
              <a:t> </a:t>
            </a:r>
            <a:r>
              <a:rPr dirty="0"/>
              <a:t>and find clever comparisons in data.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Activity: Causal Predictions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What if?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Remember Week 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We talked about computational thinking:</a:t>
            </a:r>
          </a:p>
          <a:p>
            <a:pPr lvl="1">
              <a:defRPr sz="1400"/>
            </a:pPr>
            <a:r>
              <a:t>Decomposition — breaking problems into smaller pieces</a:t>
            </a:r>
          </a:p>
          <a:p>
            <a:pPr lvl="1">
              <a:defRPr sz="1400"/>
            </a:pPr>
            <a:r>
              <a:t>Pattern recognition — finding similarities</a:t>
            </a:r>
          </a:p>
          <a:p>
            <a:pPr lvl="1">
              <a:defRPr sz="1400"/>
            </a:pPr>
            <a:r>
              <a:t>Abstraction — focusing on what matters</a:t>
            </a:r>
          </a:p>
          <a:p>
            <a:pPr lvl="1">
              <a:defRPr sz="1400"/>
            </a:pPr>
            <a:r>
              <a:t>Algorithm design — creating step-by-step solutions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You've been practicing these skills all semester.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Ice Cream and Drowning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Data shows: when ice cream sales go up, drownings go up.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Does ice cream cause drowning?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"what if" question should we ask?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The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It looks like:    Ice Cream → Drowning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But actually: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                     Summer</a:t>
            </a:r>
          </a:p>
          <a:p>
            <a:pPr>
              <a:defRPr sz="1400"/>
            </a:pPr>
            <a:r>
              <a:t>                    ↙      ↘</a:t>
            </a:r>
          </a:p>
          <a:p>
            <a:pPr>
              <a:defRPr sz="1400"/>
            </a:pPr>
            <a:r>
              <a:t>            Ice Cream      Drowning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Summer causes both. Ice cream doesn't cause drowning.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Police and Crime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Data shows: neighborhoods with more police have more crime.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Does police presence cause crime?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"what if" question should we ask?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The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It looks like:    Police → Crime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But actually: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                  Crime → Police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The arrow points the other way.</a:t>
            </a:r>
          </a:p>
          <a:p>
            <a:pPr>
              <a:defRPr sz="1400"/>
            </a:pPr>
            <a:r>
              <a:t>Crime causes police to be assigned there.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Hospitals and Death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Data shows: people who go to hospitals are more likely to die</a:t>
            </a:r>
          </a:p>
          <a:p>
            <a:pPr>
              <a:defRPr sz="1400"/>
            </a:pPr>
            <a:r>
              <a:t>than people who don't.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Do hospitals cause death?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"what if" question should we ask?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The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It looks like:    Hospital → Death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But actually: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                  Sick → Hospital</a:t>
            </a:r>
          </a:p>
          <a:p>
            <a:pPr>
              <a:defRPr sz="1400"/>
            </a:pPr>
            <a:r>
              <a:t>                  Sick → Death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Selection bias: people who go to hospitals are already sick.</a:t>
            </a:r>
          </a:p>
          <a:p>
            <a:pPr>
              <a:defRPr sz="1400"/>
            </a:pPr>
            <a:r>
              <a:t>The comparison isn't fair.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4: Yankees and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Data shows: 33% more noise complaints on Yankees game days.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Do Yankees games cause more noise?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"what if" questions could challenge this?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4: The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Alternative explanations: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    Weekend → Yankees games</a:t>
            </a:r>
          </a:p>
          <a:p>
            <a:pPr>
              <a:defRPr sz="1400"/>
            </a:pPr>
            <a:r>
              <a:t>    Weekend → More noise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    Summer → Yankees games</a:t>
            </a:r>
          </a:p>
          <a:p>
            <a:pPr>
              <a:defRPr sz="1400"/>
            </a:pPr>
            <a:r>
              <a:t>    Summer → More noise (windows open)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That's why we needed multiple comparisons —</a:t>
            </a:r>
          </a:p>
          <a:p>
            <a:pPr>
              <a:defRPr sz="1400"/>
            </a:pPr>
            <a:r>
              <a:t>each one rules out a different "what if."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What You Just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You asked "what if" about real-world situations.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traced through cause and effect in your head.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Same skill as debugging code —</a:t>
            </a:r>
          </a:p>
          <a:p>
            <a:pPr>
              <a:defRPr sz="1400"/>
            </a:pPr>
            <a:r>
              <a:t>just applied to understanding the world.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Why This Matters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For your projects and beyond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Here's Another Way to See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Every time you trace through code...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Every time you debug...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Every time you predict what a line will do before you run it...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You're asking: "What if?"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This Is Why I Taught You Causality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Anyone can find a pattern in data.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The "what if" question is what makes your analysis useful.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It's what policymakers need to know:</a:t>
            </a:r>
          </a:p>
          <a:p>
            <a:pPr lvl="1">
              <a:defRPr sz="1400"/>
            </a:pPr>
            <a:r>
              <a:t>"If we change X, will Y change?"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That requires causal thinking, not just correlation.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Your Final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You're not just describing patterns.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You're building an argument about cause and effect.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Each comparison you make is answering a "what if":</a:t>
            </a:r>
          </a:p>
          <a:p>
            <a:pPr lvl="1">
              <a:defRPr sz="1400"/>
            </a:pPr>
            <a:r>
              <a:t>What if we compared game days to non-game days?</a:t>
            </a:r>
          </a:p>
          <a:p>
            <a:pPr lvl="1">
              <a:defRPr sz="1400"/>
            </a:pPr>
            <a:r>
              <a:t>What if we controlled for day of week?</a:t>
            </a:r>
          </a:p>
          <a:p>
            <a:pPr lvl="1">
              <a:defRPr sz="1400"/>
            </a:pPr>
            <a:r>
              <a:t>What if we compared Bronx to Brooklyn?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Now Let's Talk About LLMs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The skill that matters most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LLMs Are Amazing At...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Writing code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Generating analysis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Explaining syntax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Producing text that looks like reasoning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But LLMs Can't Reliably...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Trace through code step by step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Answer "what if" questions accurately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Think through cause and effect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Know when they're wrong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Think of LLMs Like a Confident Classmate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They're helpful. They'll give you ideas.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But they're sometimes wrong.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And they're confident either way.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Your job: figure out when to trust them.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The Question to Ask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Before you use an LLM's output, ask: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"Can I check if this is right?"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And if so — how?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Activity: LLM Prompts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How do you verify?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Three Levels of Trust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1. Verify by running</a:t>
            </a:r>
          </a:p>
          <a:p>
            <a:pPr lvl="1">
              <a:defRPr sz="1400"/>
            </a:pPr>
            <a:r>
              <a:t>Run the code, check the output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2. Verify by explaining</a:t>
            </a:r>
          </a:p>
          <a:p>
            <a:pPr lvl="1">
              <a:defRPr sz="1400"/>
            </a:pPr>
            <a:r>
              <a:t>Ask: can I explain why this makes sense?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3. Hard to verify</a:t>
            </a:r>
          </a:p>
          <a:p>
            <a:pPr lvl="1">
              <a:defRPr sz="1400"/>
            </a:pPr>
            <a:r>
              <a:t>Be skeptical — LLM will agree with you either way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What level?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75" y="1089250"/>
            <a:ext cx="7258416" cy="3114900"/>
          </a:xfrm>
        </p:spPr>
        <p:txBody>
          <a:bodyPr/>
          <a:lstStyle/>
          <a:p>
            <a:pPr>
              <a:defRPr sz="1400"/>
            </a:pPr>
            <a:r>
              <a:rPr dirty="0"/>
              <a:t>You ask the LLM: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"How do I filter a pandas </a:t>
            </a:r>
            <a:r>
              <a:rPr dirty="0" err="1"/>
              <a:t>dataframe</a:t>
            </a:r>
            <a:r>
              <a:rPr dirty="0"/>
              <a:t> to rows</a:t>
            </a:r>
            <a:r>
              <a:rPr lang="en-US" dirty="0"/>
              <a:t> </a:t>
            </a:r>
            <a:r>
              <a:rPr dirty="0"/>
              <a:t>where the borough is BRONX?"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How would you verify the answer?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The "What If" Skill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What if this variable were different?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if this loop ran one more time?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if I filtered the data first?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This is the skill underneath everything you've learned.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Verify by Running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The LLM gives you code.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run it.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check: does the output only show BRONX rows?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✓ Level 1 — output is immediately checkable.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What level?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You ask the LLM: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"What confounders might I be missing</a:t>
            </a:r>
            <a:r>
              <a:rPr lang="en-US" dirty="0"/>
              <a:t> </a:t>
            </a:r>
            <a:r>
              <a:rPr dirty="0"/>
              <a:t>in my Yankees noise analysis?"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How would you verify the answer?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Verify by Explaining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The LLM suggests: "weather, day of week, tourist season..."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For each one, ask yourself:</a:t>
            </a:r>
          </a:p>
          <a:p>
            <a:pPr lvl="1">
              <a:defRPr sz="1400"/>
            </a:pPr>
            <a:r>
              <a:t>Can I explain why this would affect both</a:t>
            </a:r>
          </a:p>
          <a:p>
            <a:pPr lvl="1">
              <a:defRPr sz="1400"/>
            </a:pPr>
            <a:r>
              <a:t>Yankees games AND noise complaints?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If you can explain it → useful suggestion</a:t>
            </a:r>
          </a:p>
          <a:p>
            <a:pPr>
              <a:defRPr sz="1400"/>
            </a:pPr>
            <a:r>
              <a:t>If you can't → maybe it's noise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✓ Level 2 — use it for brainstorming, but YOU evaluate.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What level?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74" y="1089250"/>
            <a:ext cx="7764107" cy="3114900"/>
          </a:xfrm>
        </p:spPr>
        <p:txBody>
          <a:bodyPr/>
          <a:lstStyle/>
          <a:p>
            <a:pPr>
              <a:defRPr sz="1400"/>
            </a:pPr>
            <a:r>
              <a:rPr dirty="0"/>
              <a:t>You ask the LLM: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"Is my interpretation of this result correct?</a:t>
            </a:r>
            <a:r>
              <a:rPr lang="en-US" dirty="0"/>
              <a:t> </a:t>
            </a:r>
            <a:r>
              <a:rPr dirty="0"/>
              <a:t>I think the 33% increase means Yankees games</a:t>
            </a:r>
            <a:r>
              <a:rPr lang="en-US" dirty="0"/>
              <a:t> </a:t>
            </a:r>
            <a:r>
              <a:rPr dirty="0"/>
              <a:t>cause more noise."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How would you verify the answer?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3: Hard to Verify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The LLM will say: "Yes, that's a reasonable interpretation!"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...whether or not it's actually true.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You can't run code to check this.</a:t>
            </a:r>
          </a:p>
          <a:p>
            <a:pPr>
              <a:defRPr sz="1400"/>
            </a:pPr>
            <a:r>
              <a:rPr dirty="0"/>
              <a:t>You can't easily explain why it's right or wrong.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⚠ Level 3 — be skeptical. Think it through yourself.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The Verification Flowchart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Can I run code and check the output?</a:t>
            </a:r>
          </a:p>
          <a:p>
            <a:pPr lvl="1">
              <a:defRPr sz="1400"/>
            </a:pPr>
            <a:r>
              <a:t>→ Yes: Trust it (verify by running)</a:t>
            </a:r>
          </a:p>
          <a:p>
            <a:pPr lvl="1">
              <a:defRPr sz="1400"/>
            </a:pPr>
            <a:r>
              <a:t>→ No: Keep going ↓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Can I explain why each suggestion makes sense?</a:t>
            </a:r>
          </a:p>
          <a:p>
            <a:pPr lvl="1">
              <a:defRPr sz="1400"/>
            </a:pPr>
            <a:r>
              <a:t>→ Yes: Use it for brainstorming (verify by explaining)</a:t>
            </a:r>
          </a:p>
          <a:p>
            <a:pPr lvl="1">
              <a:defRPr sz="1400"/>
            </a:pPr>
            <a:r>
              <a:t>→ No: Keep going ↓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Is this asking for judgment about my analysis?</a:t>
            </a:r>
          </a:p>
          <a:p>
            <a:pPr lvl="1">
              <a:defRPr sz="1400"/>
            </a:pPr>
            <a:r>
              <a:t>→ Yes: Be very skeptical (hard to verify)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The Rule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For using LLMs on your projects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Use LLMs for HOW, Not WHAT or WHY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HOW do I write this groupby?</a:t>
            </a:r>
          </a:p>
          <a:p>
            <a:pPr lvl="1">
              <a:defRPr sz="1400"/>
            </a:pPr>
            <a:r>
              <a:t>→ Ask the LLM, verify by running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WHAT confounders might I have?</a:t>
            </a:r>
          </a:p>
          <a:p>
            <a:pPr lvl="1">
              <a:defRPr sz="1400"/>
            </a:pPr>
            <a:r>
              <a:t>→ Ask the LLM, but YOU evaluate each suggestion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WHY am I seeing this result? Is my interpretation right?</a:t>
            </a:r>
          </a:p>
          <a:p>
            <a:pPr lvl="1">
              <a:defRPr sz="1400"/>
            </a:pPr>
            <a:r>
              <a:t>→ Think it through yourself — LLM will just agree with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Verify by Running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Good for:</a:t>
            </a:r>
          </a:p>
          <a:p>
            <a:pPr lvl="1">
              <a:defRPr sz="1400"/>
            </a:pPr>
            <a:r>
              <a:t>"How do I filter to rows where X &gt; 5?"</a:t>
            </a:r>
          </a:p>
          <a:p>
            <a:pPr lvl="1">
              <a:defRPr sz="1400"/>
            </a:pPr>
            <a:r>
              <a:t>"What does this error mean?"</a:t>
            </a:r>
          </a:p>
          <a:p>
            <a:pPr lvl="1">
              <a:defRPr sz="1400"/>
            </a:pPr>
            <a:r>
              <a:t>"Create a bar chart with X and Y"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You can check by running the code.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Verify by Explaining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Good for:</a:t>
            </a:r>
          </a:p>
          <a:p>
            <a:pPr lvl="1">
              <a:defRPr sz="1400"/>
            </a:pPr>
            <a:r>
              <a:t>"What confounders might I be missing?"</a:t>
            </a:r>
          </a:p>
          <a:p>
            <a:pPr lvl="1">
              <a:defRPr sz="1400"/>
            </a:pPr>
            <a:r>
              <a:t>"What other comparisons could I try?"</a:t>
            </a:r>
          </a:p>
          <a:p>
            <a:pPr lvl="1">
              <a:defRPr sz="1400"/>
            </a:pPr>
            <a:r>
              <a:t>"What patterns should I look for?"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Treat it as brainstorming. For each idea, ask:</a:t>
            </a:r>
          </a:p>
          <a:p>
            <a:pPr>
              <a:defRPr sz="1400"/>
            </a:pPr>
            <a:r>
              <a:t>Can I explain why this makes sense for MY data?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2400"/>
            </a:pPr>
            <a:r>
              <a:t>Activity: Code Predictions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What if?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Hard to Verify — Be Skeptical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Be careful with:</a:t>
            </a:r>
          </a:p>
          <a:p>
            <a:pPr lvl="1">
              <a:defRPr sz="1400"/>
            </a:pPr>
            <a:r>
              <a:t>"Is this the right analysis for my question?"</a:t>
            </a:r>
          </a:p>
          <a:p>
            <a:pPr lvl="1">
              <a:defRPr sz="1400"/>
            </a:pPr>
            <a:r>
              <a:t>"Is my interpretation correct?"</a:t>
            </a:r>
          </a:p>
          <a:p>
            <a:pPr lvl="1">
              <a:defRPr sz="1400"/>
            </a:pPr>
            <a:r>
              <a:t>"Does my argument make sense?"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The LLM will say yes either way.</a:t>
            </a:r>
          </a:p>
          <a:p>
            <a:pPr>
              <a:defRPr sz="1400"/>
            </a:pPr>
            <a:r>
              <a:t>These require YOUR judgment.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The Through-Line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Computational thinking = asking "what if" about code.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Causal thinking = asking "what if" about the world.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Same skill. Same mental move.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This is what LLMs can't do reliably.</a:t>
            </a:r>
          </a:p>
          <a:p>
            <a:pPr>
              <a:defRPr sz="1400"/>
            </a:pPr>
            <a:r>
              <a:t>This is your value-add.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For Your Final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Use LLMs to help with syntax and code.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Use them for brainstorming — but evaluate their ideas.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The hard parts — the "what if" questions —</a:t>
            </a:r>
          </a:p>
          <a:p>
            <a:pPr>
              <a:defRPr sz="1400"/>
            </a:pPr>
            <a:r>
              <a:t>that's still your job.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That's the skill you've been building all semester.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What does this return?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Given this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df</a:t>
            </a:r>
            <a:r>
              <a:rPr dirty="0"/>
              <a:t>:</a:t>
            </a:r>
          </a:p>
          <a:p>
            <a:pPr marL="76200" indent="0">
              <a:buNone/>
              <a:defRPr sz="1400"/>
            </a:pPr>
            <a:endParaRPr lang="en-US" dirty="0"/>
          </a:p>
          <a:p>
            <a:pPr marL="76200" indent="0">
              <a:buNone/>
              <a:defRPr sz="1400"/>
            </a:pPr>
            <a:r>
              <a:rPr dirty="0"/>
              <a:t>name     score    passed</a:t>
            </a:r>
            <a:endParaRPr lang="en-US" dirty="0"/>
          </a:p>
          <a:p>
            <a:pPr marL="76200" indent="0">
              <a:buNone/>
              <a:defRPr sz="1400"/>
            </a:pPr>
            <a:r>
              <a:rPr dirty="0"/>
              <a:t>Alice    </a:t>
            </a:r>
            <a:r>
              <a:rPr lang="en-US" dirty="0"/>
              <a:t>       </a:t>
            </a:r>
            <a:r>
              <a:rPr dirty="0"/>
              <a:t>85       True</a:t>
            </a:r>
          </a:p>
          <a:p>
            <a:pPr marL="76200" indent="0">
              <a:buNone/>
              <a:defRPr sz="1400"/>
            </a:pPr>
            <a:r>
              <a:rPr dirty="0"/>
              <a:t>Bob     </a:t>
            </a:r>
            <a:r>
              <a:rPr lang="en-US" dirty="0"/>
              <a:t>       </a:t>
            </a:r>
            <a:r>
              <a:rPr dirty="0"/>
              <a:t> 92       True</a:t>
            </a:r>
          </a:p>
          <a:p>
            <a:pPr marL="76200" indent="0">
              <a:buNone/>
              <a:defRPr sz="1400"/>
            </a:pPr>
            <a:r>
              <a:rPr dirty="0"/>
              <a:t>Carol    </a:t>
            </a:r>
            <a:r>
              <a:rPr lang="en-US" dirty="0"/>
              <a:t>      </a:t>
            </a:r>
            <a:r>
              <a:rPr dirty="0"/>
              <a:t>78       False</a:t>
            </a:r>
          </a:p>
          <a:p>
            <a:pPr marL="76200" indent="0">
              <a:buNone/>
              <a:defRPr sz="1400"/>
            </a:pPr>
            <a:r>
              <a:rPr dirty="0"/>
              <a:t>David    </a:t>
            </a:r>
            <a:r>
              <a:rPr lang="en-US" dirty="0"/>
              <a:t>      </a:t>
            </a:r>
            <a:r>
              <a:rPr dirty="0"/>
              <a:t>88       True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 err="1"/>
              <a:t>df</a:t>
            </a:r>
            <a:r>
              <a:rPr dirty="0"/>
              <a:t>[</a:t>
            </a:r>
            <a:r>
              <a:rPr dirty="0" err="1"/>
              <a:t>df</a:t>
            </a:r>
            <a:r>
              <a:rPr dirty="0"/>
              <a:t>['passed'] == True]['score'].mean()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What if I changed True to False?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1: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Original (passed == True):</a:t>
            </a:r>
          </a:p>
          <a:p>
            <a:pPr lvl="1">
              <a:defRPr sz="1400"/>
            </a:pPr>
            <a:r>
              <a:t>Filters to Alice, Bob, David → mean of 85, 92, 88 = 88.3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Changed (passed == False):</a:t>
            </a:r>
          </a:p>
          <a:p>
            <a:pPr lvl="1">
              <a:defRPr sz="1400"/>
            </a:pPr>
            <a:r>
              <a:t>Filters to Carol only → mean of 78 = 78.0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The "what if" shows you're calculating different groups.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What does this return?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rPr dirty="0"/>
              <a:t>Given this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df</a:t>
            </a:r>
            <a:r>
              <a:rPr dirty="0"/>
              <a:t>:</a:t>
            </a:r>
          </a:p>
          <a:p>
            <a:pPr>
              <a:defRPr sz="1400"/>
            </a:pPr>
            <a:endParaRPr dirty="0"/>
          </a:p>
          <a:p>
            <a:pPr marL="76200" indent="0">
              <a:buNone/>
              <a:defRPr sz="1400"/>
            </a:pPr>
            <a:r>
              <a:rPr dirty="0"/>
              <a:t>borough    </a:t>
            </a:r>
            <a:r>
              <a:rPr lang="en-US" dirty="0"/>
              <a:t>      </a:t>
            </a:r>
            <a:r>
              <a:rPr dirty="0"/>
              <a:t>day      complaints</a:t>
            </a:r>
          </a:p>
          <a:p>
            <a:pPr marL="76200" indent="0">
              <a:buNone/>
              <a:defRPr sz="1400"/>
            </a:pPr>
            <a:r>
              <a:rPr dirty="0"/>
              <a:t>BRONX      </a:t>
            </a:r>
            <a:r>
              <a:rPr lang="en-US" dirty="0"/>
              <a:t>      </a:t>
            </a:r>
            <a:r>
              <a:rPr dirty="0"/>
              <a:t>Mon        </a:t>
            </a:r>
            <a:r>
              <a:rPr lang="en-US" dirty="0"/>
              <a:t>    </a:t>
            </a:r>
            <a:r>
              <a:rPr dirty="0"/>
              <a:t>10</a:t>
            </a:r>
          </a:p>
          <a:p>
            <a:pPr marL="76200" indent="0">
              <a:buNone/>
              <a:defRPr sz="1400"/>
            </a:pPr>
            <a:r>
              <a:rPr dirty="0"/>
              <a:t>BRONX      </a:t>
            </a:r>
            <a:r>
              <a:rPr lang="en-US" dirty="0"/>
              <a:t>      </a:t>
            </a:r>
            <a:r>
              <a:rPr dirty="0"/>
              <a:t>Mon        </a:t>
            </a:r>
            <a:r>
              <a:rPr lang="en-US" dirty="0"/>
              <a:t>    </a:t>
            </a:r>
            <a:r>
              <a:rPr dirty="0"/>
              <a:t>15</a:t>
            </a:r>
          </a:p>
          <a:p>
            <a:pPr marL="76200" indent="0">
              <a:buNone/>
              <a:defRPr sz="1400"/>
            </a:pPr>
            <a:r>
              <a:rPr dirty="0"/>
              <a:t>BRONX      </a:t>
            </a:r>
            <a:r>
              <a:rPr lang="en-US" dirty="0"/>
              <a:t>      </a:t>
            </a:r>
            <a:r>
              <a:rPr dirty="0"/>
              <a:t>Tue        </a:t>
            </a:r>
            <a:r>
              <a:rPr lang="en-US" dirty="0"/>
              <a:t>      </a:t>
            </a:r>
            <a:r>
              <a:rPr dirty="0"/>
              <a:t>20</a:t>
            </a:r>
          </a:p>
          <a:p>
            <a:pPr marL="76200" indent="0">
              <a:buNone/>
              <a:defRPr sz="1400"/>
            </a:pPr>
            <a:r>
              <a:rPr dirty="0"/>
              <a:t>BROOKLYN   Mon        </a:t>
            </a:r>
            <a:r>
              <a:rPr lang="en-US" dirty="0"/>
              <a:t>     </a:t>
            </a:r>
            <a:r>
              <a:rPr dirty="0"/>
              <a:t>25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 err="1"/>
              <a:t>df.groupby</a:t>
            </a:r>
            <a:r>
              <a:rPr dirty="0"/>
              <a:t>('borough')['complaints'].sum()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What if I changed .sum() to .count()?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Exercise 2: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/>
            </a:pPr>
            <a:r>
              <a:t>Original (.sum()):</a:t>
            </a:r>
          </a:p>
          <a:p>
            <a:pPr lvl="1">
              <a:defRPr sz="1400"/>
            </a:pPr>
            <a:r>
              <a:t>BRONX: 10+15+20 = 45, BROOKLYN: 25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Changed (.count()):</a:t>
            </a:r>
          </a:p>
          <a:p>
            <a:pPr lvl="1">
              <a:defRPr sz="1400"/>
            </a:pPr>
            <a:r>
              <a:t>BRONX: 3, BROOKLYN: 1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sum() adds the values, count() counts the rows.</a:t>
            </a:r>
          </a:p>
          <a:p>
            <a:pPr>
              <a:defRPr sz="1400"/>
            </a:pPr>
            <a:r>
              <a:t>Different questions about your data!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earlessly Forward / LIGHT">
  <a:themeElements>
    <a:clrScheme name="Simple Light">
      <a:dk1>
        <a:srgbClr val="000000"/>
      </a:dk1>
      <a:lt1>
        <a:srgbClr val="FFFFFF"/>
      </a:lt1>
      <a:dk2>
        <a:srgbClr val="636363"/>
      </a:dk2>
      <a:lt2>
        <a:srgbClr val="E6E6E6"/>
      </a:lt2>
      <a:accent1>
        <a:srgbClr val="E21833"/>
      </a:accent1>
      <a:accent2>
        <a:srgbClr val="A41124"/>
      </a:accent2>
      <a:accent3>
        <a:srgbClr val="820E1D"/>
      </a:accent3>
      <a:accent4>
        <a:srgbClr val="FFD200"/>
      </a:accent4>
      <a:accent5>
        <a:srgbClr val="CBA700"/>
      </a:accent5>
      <a:accent6>
        <a:srgbClr val="715D00"/>
      </a:accent6>
      <a:hlink>
        <a:srgbClr val="E218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2044</Words>
  <Application>Microsoft Office PowerPoint</Application>
  <PresentationFormat>On-screen Show (16:9)</PresentationFormat>
  <Paragraphs>389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Source Sans Pro</vt:lpstr>
      <vt:lpstr>Arial</vt:lpstr>
      <vt:lpstr>Lato</vt:lpstr>
      <vt:lpstr>Fearlessly Forward / LIGHT</vt:lpstr>
      <vt:lpstr>What If?</vt:lpstr>
      <vt:lpstr>Remember Week 1?</vt:lpstr>
      <vt:lpstr>Here's Another Way to See It</vt:lpstr>
      <vt:lpstr>The "What If" Skill</vt:lpstr>
      <vt:lpstr>Activity: Code Predictions</vt:lpstr>
      <vt:lpstr>Exercise 1: What does this return?</vt:lpstr>
      <vt:lpstr>Exercise 1: Answer</vt:lpstr>
      <vt:lpstr>Exercise 2: What does this return?</vt:lpstr>
      <vt:lpstr>Exercise 2: Answer</vt:lpstr>
      <vt:lpstr>Exercise 3: What does this return?</vt:lpstr>
      <vt:lpstr>Exercise 3: Answer</vt:lpstr>
      <vt:lpstr>Exercise 4: What does this return?</vt:lpstr>
      <vt:lpstr>Exercise 4: Answer</vt:lpstr>
      <vt:lpstr>What You Just Did</vt:lpstr>
      <vt:lpstr>From Code to the Real World</vt:lpstr>
      <vt:lpstr>The Same Mental Move</vt:lpstr>
      <vt:lpstr>Causal Thinking = "What If" About the World</vt:lpstr>
      <vt:lpstr>You Can't Run the World Twice</vt:lpstr>
      <vt:lpstr>Activity: Causal Predictions</vt:lpstr>
      <vt:lpstr>Exercise 1: Ice Cream and Drowning</vt:lpstr>
      <vt:lpstr>Exercise 1: The Diagram</vt:lpstr>
      <vt:lpstr>Exercise 2: Police and Crime</vt:lpstr>
      <vt:lpstr>Exercise 2: The Diagram</vt:lpstr>
      <vt:lpstr>Exercise 3: Hospitals and Death</vt:lpstr>
      <vt:lpstr>Exercise 3: The Diagram</vt:lpstr>
      <vt:lpstr>Exercise 4: Yankees and Noise</vt:lpstr>
      <vt:lpstr>Exercise 4: The Challenges</vt:lpstr>
      <vt:lpstr>What You Just Did</vt:lpstr>
      <vt:lpstr>Why This Matters</vt:lpstr>
      <vt:lpstr>This Is Why I Taught You Causality</vt:lpstr>
      <vt:lpstr>Your Final Projects</vt:lpstr>
      <vt:lpstr>Now Let's Talk About LLMs</vt:lpstr>
      <vt:lpstr>LLMs Are Amazing At...</vt:lpstr>
      <vt:lpstr>But LLMs Can't Reliably...</vt:lpstr>
      <vt:lpstr>Think of LLMs Like a Confident Classmate</vt:lpstr>
      <vt:lpstr>The Question to Ask Yourself</vt:lpstr>
      <vt:lpstr>Activity: LLM Prompts</vt:lpstr>
      <vt:lpstr>Three Levels of Trust</vt:lpstr>
      <vt:lpstr>Exercise 1: What level?</vt:lpstr>
      <vt:lpstr>Exercise 1: Verify by Running</vt:lpstr>
      <vt:lpstr>Exercise 2: What level?</vt:lpstr>
      <vt:lpstr>Exercise 2: Verify by Explaining</vt:lpstr>
      <vt:lpstr>Exercise 3: What level?</vt:lpstr>
      <vt:lpstr>Exercise 3: Hard to Verify</vt:lpstr>
      <vt:lpstr>The Verification Flowchart</vt:lpstr>
      <vt:lpstr>The Rule</vt:lpstr>
      <vt:lpstr>Use LLMs for HOW, Not WHAT or WHY</vt:lpstr>
      <vt:lpstr>Verify by Running</vt:lpstr>
      <vt:lpstr>Verify by Explaining</vt:lpstr>
      <vt:lpstr>Hard to Verify — Be Skeptical</vt:lpstr>
      <vt:lpstr>The Through-Line</vt:lpstr>
      <vt:lpstr>For Your Final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If?</dc:title>
  <cp:lastModifiedBy>Zubin Jelveh</cp:lastModifiedBy>
  <cp:revision>2</cp:revision>
  <dcterms:modified xsi:type="dcterms:W3CDTF">2025-12-04T19:29:57Z</dcterms:modified>
</cp:coreProperties>
</file>